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7" r:id="rId3"/>
    <p:sldMasterId id="2147483687" r:id="rId4"/>
  </p:sldMasterIdLst>
  <p:notesMasterIdLst>
    <p:notesMasterId r:id="rId29"/>
  </p:notesMasterIdLst>
  <p:sldIdLst>
    <p:sldId id="273" r:id="rId5"/>
    <p:sldId id="258" r:id="rId6"/>
    <p:sldId id="331" r:id="rId7"/>
    <p:sldId id="350" r:id="rId8"/>
    <p:sldId id="334" r:id="rId9"/>
    <p:sldId id="348" r:id="rId10"/>
    <p:sldId id="336" r:id="rId11"/>
    <p:sldId id="337" r:id="rId12"/>
    <p:sldId id="309" r:id="rId13"/>
    <p:sldId id="338" r:id="rId14"/>
    <p:sldId id="310" r:id="rId15"/>
    <p:sldId id="340" r:id="rId16"/>
    <p:sldId id="330" r:id="rId17"/>
    <p:sldId id="349" r:id="rId18"/>
    <p:sldId id="298" r:id="rId19"/>
    <p:sldId id="347" r:id="rId20"/>
    <p:sldId id="319" r:id="rId21"/>
    <p:sldId id="341" r:id="rId22"/>
    <p:sldId id="343" r:id="rId23"/>
    <p:sldId id="344" r:id="rId24"/>
    <p:sldId id="351" r:id="rId25"/>
    <p:sldId id="342" r:id="rId26"/>
    <p:sldId id="287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95226" autoAdjust="0"/>
  </p:normalViewPr>
  <p:slideViewPr>
    <p:cSldViewPr>
      <p:cViewPr varScale="1">
        <p:scale>
          <a:sx n="82" d="100"/>
          <a:sy n="82" d="100"/>
        </p:scale>
        <p:origin x="173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C587E-D380-4F97-BEA9-06851DDE65E8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64DBE-7402-488B-B662-60A15DD400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7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Ask:  Who </a:t>
            </a:r>
            <a:r>
              <a:rPr lang="es-CL" dirty="0" err="1"/>
              <a:t>watched</a:t>
            </a:r>
            <a:r>
              <a:rPr lang="es-CL" dirty="0"/>
              <a:t>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week</a:t>
            </a:r>
            <a:r>
              <a:rPr lang="es-CL" dirty="0"/>
              <a:t> videos?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8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jpe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jpe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11967" y="3933063"/>
            <a:ext cx="1296665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87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92285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2285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197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4818710" cy="4569117"/>
          </a:xfrm>
        </p:spPr>
        <p:txBody>
          <a:bodyPr numCol="2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3423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5" y="1353441"/>
            <a:ext cx="2550161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429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2190323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5109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03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66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3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533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074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209064" y="1028804"/>
            <a:ext cx="7446789" cy="5829202"/>
            <a:chOff x="735726" y="1020138"/>
            <a:chExt cx="7922092" cy="5847385"/>
          </a:xfrm>
        </p:grpSpPr>
        <p:sp>
          <p:nvSpPr>
            <p:cNvPr id="16" name="Rectangle 3"/>
            <p:cNvSpPr/>
            <p:nvPr userDrawn="1"/>
          </p:nvSpPr>
          <p:spPr>
            <a:xfrm rot="2700000">
              <a:off x="3801387" y="742685"/>
              <a:ext cx="1790769" cy="7922092"/>
            </a:xfrm>
            <a:custGeom>
              <a:avLst/>
              <a:gdLst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0 w 1771355"/>
                <a:gd name="connsiteY3" fmla="*/ 8124148 h 8124148"/>
                <a:gd name="connsiteX4" fmla="*/ 0 w 1771355"/>
                <a:gd name="connsiteY4" fmla="*/ 0 h 8124148"/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6736 w 1771355"/>
                <a:gd name="connsiteY3" fmla="*/ 7922092 h 8124148"/>
                <a:gd name="connsiteX4" fmla="*/ 0 w 1771355"/>
                <a:gd name="connsiteY4" fmla="*/ 0 h 8124148"/>
                <a:gd name="connsiteX0" fmla="*/ 0 w 1771355"/>
                <a:gd name="connsiteY0" fmla="*/ 0 h 7922092"/>
                <a:gd name="connsiteX1" fmla="*/ 1771355 w 1771355"/>
                <a:gd name="connsiteY1" fmla="*/ 0 h 7922092"/>
                <a:gd name="connsiteX2" fmla="*/ 1771355 w 1771355"/>
                <a:gd name="connsiteY2" fmla="*/ 6144002 h 7922092"/>
                <a:gd name="connsiteX3" fmla="*/ 6736 w 1771355"/>
                <a:gd name="connsiteY3" fmla="*/ 7922092 h 7922092"/>
                <a:gd name="connsiteX4" fmla="*/ 0 w 1771355"/>
                <a:gd name="connsiteY4" fmla="*/ 0 h 79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355" h="7922092">
                  <a:moveTo>
                    <a:pt x="0" y="0"/>
                  </a:moveTo>
                  <a:lnTo>
                    <a:pt x="1771355" y="0"/>
                  </a:lnTo>
                  <a:lnTo>
                    <a:pt x="1771355" y="6144002"/>
                  </a:lnTo>
                  <a:lnTo>
                    <a:pt x="6736" y="7922092"/>
                  </a:lnTo>
                  <a:cubicBezTo>
                    <a:pt x="4491" y="5281395"/>
                    <a:pt x="2245" y="2640697"/>
                    <a:pt x="0" y="0"/>
                  </a:cubicBezTo>
                  <a:close/>
                </a:path>
              </a:pathLst>
            </a:custGeom>
            <a:solidFill>
              <a:srgbClr val="9999B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57963" y="1958405"/>
              <a:ext cx="1760399" cy="4909118"/>
            </a:xfrm>
            <a:prstGeom prst="rect">
              <a:avLst/>
            </a:prstGeom>
            <a:solidFill>
              <a:srgbClr val="5BB7E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" name="Freeform 17"/>
            <p:cNvSpPr/>
            <p:nvPr userDrawn="1"/>
          </p:nvSpPr>
          <p:spPr>
            <a:xfrm>
              <a:off x="6557963" y="1842338"/>
              <a:ext cx="1550195" cy="2233614"/>
            </a:xfrm>
            <a:custGeom>
              <a:avLst/>
              <a:gdLst>
                <a:gd name="connsiteX0" fmla="*/ 114300 w 1543050"/>
                <a:gd name="connsiteY0" fmla="*/ 1590675 h 2200275"/>
                <a:gd name="connsiteX1" fmla="*/ 0 w 1543050"/>
                <a:gd name="connsiteY1" fmla="*/ 0 h 2200275"/>
                <a:gd name="connsiteX2" fmla="*/ 1543050 w 1543050"/>
                <a:gd name="connsiteY2" fmla="*/ 666750 h 2200275"/>
                <a:gd name="connsiteX3" fmla="*/ 0 w 1543050"/>
                <a:gd name="connsiteY3" fmla="*/ 2200275 h 2200275"/>
                <a:gd name="connsiteX4" fmla="*/ 0 w 1543050"/>
                <a:gd name="connsiteY4" fmla="*/ 9525 h 2200275"/>
                <a:gd name="connsiteX5" fmla="*/ 0 w 1543050"/>
                <a:gd name="connsiteY5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0 h 2200275"/>
                <a:gd name="connsiteX0" fmla="*/ 0 w 1552575"/>
                <a:gd name="connsiteY0" fmla="*/ 0 h 2200275"/>
                <a:gd name="connsiteX1" fmla="*/ 1552575 w 1552575"/>
                <a:gd name="connsiteY1" fmla="*/ 647984 h 2200275"/>
                <a:gd name="connsiteX2" fmla="*/ 0 w 1552575"/>
                <a:gd name="connsiteY2" fmla="*/ 2200275 h 2200275"/>
                <a:gd name="connsiteX3" fmla="*/ 0 w 1552575"/>
                <a:gd name="connsiteY3" fmla="*/ 9525 h 2200275"/>
                <a:gd name="connsiteX4" fmla="*/ 0 w 1552575"/>
                <a:gd name="connsiteY4" fmla="*/ 0 h 2200275"/>
                <a:gd name="connsiteX0" fmla="*/ 0 w 1547813"/>
                <a:gd name="connsiteY0" fmla="*/ 0 h 2200275"/>
                <a:gd name="connsiteX1" fmla="*/ 1547813 w 1547813"/>
                <a:gd name="connsiteY1" fmla="*/ 647984 h 2200275"/>
                <a:gd name="connsiteX2" fmla="*/ 0 w 1547813"/>
                <a:gd name="connsiteY2" fmla="*/ 2200275 h 2200275"/>
                <a:gd name="connsiteX3" fmla="*/ 0 w 1547813"/>
                <a:gd name="connsiteY3" fmla="*/ 9525 h 2200275"/>
                <a:gd name="connsiteX4" fmla="*/ 0 w 1547813"/>
                <a:gd name="connsiteY4" fmla="*/ 0 h 2200275"/>
                <a:gd name="connsiteX0" fmla="*/ 0 w 1550195"/>
                <a:gd name="connsiteY0" fmla="*/ 0 h 2200275"/>
                <a:gd name="connsiteX1" fmla="*/ 1550195 w 1550195"/>
                <a:gd name="connsiteY1" fmla="*/ 647984 h 2200275"/>
                <a:gd name="connsiteX2" fmla="*/ 0 w 1550195"/>
                <a:gd name="connsiteY2" fmla="*/ 2200275 h 2200275"/>
                <a:gd name="connsiteX3" fmla="*/ 0 w 1550195"/>
                <a:gd name="connsiteY3" fmla="*/ 9525 h 2200275"/>
                <a:gd name="connsiteX4" fmla="*/ 0 w 1550195"/>
                <a:gd name="connsiteY4" fmla="*/ 0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5" h="2200275">
                  <a:moveTo>
                    <a:pt x="0" y="0"/>
                  </a:moveTo>
                  <a:lnTo>
                    <a:pt x="1550195" y="647984"/>
                  </a:lnTo>
                  <a:lnTo>
                    <a:pt x="0" y="2200275"/>
                  </a:ln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F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556290" y="1020138"/>
              <a:ext cx="1762072" cy="1790769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32370" y="1648900"/>
            <a:ext cx="4975735" cy="25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Divider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6578" y="4273000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5376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088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6505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4818710" cy="4569117"/>
          </a:xfrm>
        </p:spPr>
        <p:txBody>
          <a:bodyPr numCol="2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098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2"/>
            <a:ext cx="2550161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3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2190323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536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40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504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4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272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964122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006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4" y="395345"/>
            <a:ext cx="8072469" cy="709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0106" rIns="0" bIns="40106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105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188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4818710" cy="4569117"/>
          </a:xfrm>
        </p:spPr>
        <p:txBody>
          <a:bodyPr numCol="2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863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7884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2190323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27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76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60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65275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Blank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0287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617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7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 userDrawn="1"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37366" y="3933063"/>
            <a:ext cx="1571266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mmmm</a:t>
            </a:r>
            <a:r>
              <a:rPr lang="en-US" dirty="0"/>
              <a:t> 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48121" y="5447237"/>
            <a:ext cx="1386607" cy="557807"/>
          </a:xfrm>
        </p:spPr>
        <p:txBody>
          <a:bodyPr anchor="ctr">
            <a:normAutofit/>
          </a:bodyPr>
          <a:lstStyle>
            <a:lvl1pPr>
              <a:defRPr sz="1100"/>
            </a:lvl1pPr>
          </a:lstStyle>
          <a:p>
            <a:r>
              <a:rPr lang="en-GB" dirty="0"/>
              <a:t>‘Space for client logo, delete if not needed’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1969" y="4247441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 sz="1600" kern="0" dirty="0">
                <a:solidFill>
                  <a:srgbClr val="939598"/>
                </a:solidFill>
              </a:rPr>
              <a:t>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189737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18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710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oleObject" Target="../embeddings/oleObject8.bin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ags" Target="../tags/tag8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vmlDrawing" Target="../drawings/vmlDrawing8.v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oleObject" Target="../embeddings/oleObject9.bin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ags" Target="../tags/tag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vmlDrawing" Target="../drawings/vmlDrawing9.v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ags" Target="../tags/tag10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vmlDrawing" Target="../drawings/vmlDrawing10.v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1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think-cell Slide" r:id="rId12" imgW="0" imgH="0" progId="TCLayout.ActiveDocument.1">
                  <p:embed/>
                </p:oleObj>
              </mc:Choice>
              <mc:Fallback>
                <p:oleObj name="think-cell Slide" r:id="rId12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39"/>
            <a:ext cx="8072469" cy="4569117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sz="1200"/>
              <a:t>Fifth level</a:t>
            </a:r>
            <a:endParaRPr lang="en-GB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5"/>
            <a:ext cx="8072469" cy="709521"/>
          </a:xfrm>
          <a:prstGeom prst="rect">
            <a:avLst/>
          </a:prstGeom>
        </p:spPr>
        <p:txBody>
          <a:bodyPr vert="horz" lIns="0" tIns="40106" rIns="0" bIns="4010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32" name="Rectangle 31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7" r:id="rId6"/>
    <p:sldLayoutId id="2147483700" r:id="rId7"/>
    <p:sldLayoutId id="2147483701" r:id="rId8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1">
              <a:lumMod val="65000"/>
              <a:lumOff val="35000"/>
            </a:schemeClr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327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49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6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00528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lang="en-US" sz="12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01056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69" indent="-199136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112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854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781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945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109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1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2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5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5" userDrawn="1">
          <p15:clr>
            <a:srgbClr val="F26B43"/>
          </p15:clr>
        </p15:guide>
        <p15:guide id="3" pos="6345" userDrawn="1">
          <p15:clr>
            <a:srgbClr val="F26B43"/>
          </p15:clr>
        </p15:guide>
        <p15:guide id="4" orient="horz" pos="928" userDrawn="1">
          <p15:clr>
            <a:srgbClr val="F26B43"/>
          </p15:clr>
        </p15:guide>
        <p15:guide id="6" orient="horz" pos="765" userDrawn="1">
          <p15:clr>
            <a:srgbClr val="F26B43"/>
          </p15:clr>
        </p15:guide>
        <p15:guide id="7" orient="horz" pos="4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1"/>
            <a:ext cx="8072469" cy="4569117"/>
          </a:xfrm>
          <a:prstGeom prst="rect">
            <a:avLst/>
          </a:prstGeom>
        </p:spPr>
        <p:txBody>
          <a:bodyPr vert="horz" lIns="0" tIns="40103" rIns="0" bIns="4010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7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1" y="6335821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2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2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2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38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5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27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1024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21" indent="-199120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048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775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663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790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917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2"/>
            <a:ext cx="8072469" cy="4569117"/>
          </a:xfrm>
          <a:prstGeom prst="rect">
            <a:avLst/>
          </a:prstGeom>
        </p:spPr>
        <p:txBody>
          <a:bodyPr vert="horz" lIns="0" tIns="40099" rIns="0" bIns="4009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7"/>
            <a:ext cx="8072469" cy="709521"/>
          </a:xfrm>
          <a:prstGeom prst="rect">
            <a:avLst/>
          </a:prstGeom>
        </p:spPr>
        <p:txBody>
          <a:bodyPr vert="horz" lIns="0" tIns="40099" rIns="0" bIns="40099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2" y="6335822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accent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9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8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27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36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11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92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73" indent="-199104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84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96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544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63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72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1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  <p15:guide id="9" orient="horz" pos="410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3"/>
            <a:ext cx="8072469" cy="4569117"/>
          </a:xfrm>
          <a:prstGeom prst="rect">
            <a:avLst/>
          </a:prstGeom>
        </p:spPr>
        <p:txBody>
          <a:bodyPr vert="horz" lIns="0" tIns="40096" rIns="0" bIns="4009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8"/>
            <a:ext cx="8072469" cy="709521"/>
          </a:xfrm>
          <a:prstGeom prst="rect">
            <a:avLst/>
          </a:prstGeom>
        </p:spPr>
        <p:txBody>
          <a:bodyPr vert="horz" lIns="0" tIns="40096" rIns="0" bIns="4009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3" y="6335823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9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rgbClr val="47254B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21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695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60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25" indent="-199088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20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16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426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480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534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8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63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1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2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8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3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6544566"/>
              </p:ext>
            </p:extLst>
          </p:nvPr>
        </p:nvGraphicFramePr>
        <p:xfrm>
          <a:off x="1359" y="1442"/>
          <a:ext cx="1358" cy="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" y="1442"/>
                        <a:ext cx="1358" cy="1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A-Z™: Hands-On Python &amp; R In Data Science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Clustering: K-Means and Hierarchical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June 28, 2019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51969" y="4247441"/>
            <a:ext cx="4969073" cy="818814"/>
          </a:xfrm>
        </p:spPr>
        <p:txBody>
          <a:bodyPr/>
          <a:lstStyle/>
          <a:p>
            <a:r>
              <a:rPr lang="en-US" dirty="0"/>
              <a:t>Ariel Capetillo</a:t>
            </a:r>
          </a:p>
          <a:p>
            <a:r>
              <a:rPr lang="en-US" dirty="0"/>
              <a:t>Juan Carlos Urrutia</a:t>
            </a:r>
          </a:p>
        </p:txBody>
      </p:sp>
    </p:spTree>
    <p:extLst>
      <p:ext uri="{BB962C8B-B14F-4D97-AF65-F5344CB8AC3E}">
        <p14:creationId xmlns:p14="http://schemas.microsoft.com/office/powerpoint/2010/main" val="25448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Means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E8FE3C-F958-4C34-A1B6-560C9C81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80" y="1553472"/>
            <a:ext cx="6705600" cy="723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207AEF-A7E3-4035-93DE-2F7BB386A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0" y="2561583"/>
            <a:ext cx="8266047" cy="21335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3C1E1A-07BA-473D-8719-E30E12CD9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322" y="1471465"/>
            <a:ext cx="5928086" cy="420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2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0084" y="573408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K-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Means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52EE0AD-9884-4163-BF84-5B050C31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4" y="1582337"/>
            <a:ext cx="5172075" cy="1257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D85F6B-A830-4D90-80F0-C1E01D5EE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9" y="3139045"/>
            <a:ext cx="7715250" cy="2514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8F2646-6FFE-4D5E-A8DD-70D83878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151" y="1447800"/>
            <a:ext cx="6237488" cy="45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5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0084" y="573408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K-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Means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01BB52-D276-4AEA-8278-D1558BA3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4" y="1534495"/>
            <a:ext cx="5753100" cy="1104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BC2E13-2220-4DD6-B00A-30F6AB05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4" y="2867617"/>
            <a:ext cx="6248400" cy="32289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24680B9-B1DD-4F2B-874F-2DBFD29E6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118" y="1467514"/>
            <a:ext cx="6248400" cy="46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Means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BD44F82-9B41-444D-A0D0-CC7242D17C8F}"/>
              </a:ext>
            </a:extLst>
          </p:cNvPr>
          <p:cNvSpPr/>
          <p:nvPr/>
        </p:nvSpPr>
        <p:spPr>
          <a:xfrm>
            <a:off x="132324" y="2551837"/>
            <a:ext cx="88793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</a:t>
            </a:r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do a Quick Quiz</a:t>
            </a:r>
          </a:p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About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K-</a:t>
            </a:r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Means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Clustering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9900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Hierarchical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Clustering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D6D8A9E-EF37-43A7-968E-78BA11BA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09800"/>
            <a:ext cx="3292640" cy="28957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6E9B9F-5BF3-4C7F-BCAC-5BD6C407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195241"/>
            <a:ext cx="7848600" cy="31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85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9554" y="572353"/>
            <a:ext cx="8072469" cy="709521"/>
          </a:xfrm>
        </p:spPr>
        <p:txBody>
          <a:bodyPr/>
          <a:lstStyle/>
          <a:p>
            <a:pPr algn="ctr"/>
            <a:r>
              <a:rPr lang="en-US" dirty="0"/>
              <a:t>Hierarchical 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219149" y="2897685"/>
            <a:ext cx="5341122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Make</a:t>
            </a:r>
            <a:r>
              <a:rPr lang="es-CL" sz="1400" kern="0" dirty="0"/>
              <a:t> </a:t>
            </a:r>
            <a:r>
              <a:rPr lang="es-CL" sz="1400" kern="0" dirty="0" err="1"/>
              <a:t>each</a:t>
            </a:r>
            <a:r>
              <a:rPr lang="es-CL" sz="1400" kern="0" dirty="0"/>
              <a:t> data </a:t>
            </a:r>
            <a:r>
              <a:rPr lang="es-CL" sz="1400" kern="0" dirty="0" err="1"/>
              <a:t>point</a:t>
            </a:r>
            <a:r>
              <a:rPr lang="es-CL" sz="1400" kern="0" dirty="0"/>
              <a:t> a single-</a:t>
            </a:r>
            <a:r>
              <a:rPr lang="es-CL" sz="1400" kern="0" dirty="0" err="1"/>
              <a:t>point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r>
              <a:rPr lang="es-CL" sz="1400" kern="0" dirty="0"/>
              <a:t> (</a:t>
            </a:r>
            <a:r>
              <a:rPr lang="es-CL" sz="1400" kern="0" dirty="0" err="1"/>
              <a:t>forming</a:t>
            </a:r>
            <a:r>
              <a:rPr lang="es-CL" sz="1400" kern="0" dirty="0"/>
              <a:t> N </a:t>
            </a:r>
            <a:r>
              <a:rPr lang="es-CL" sz="1400" kern="0" dirty="0" err="1"/>
              <a:t>clusters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16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541895" y="271917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7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219147" y="3805765"/>
            <a:ext cx="6331724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Take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two</a:t>
            </a:r>
            <a:r>
              <a:rPr lang="es-CL" sz="1400" kern="0" dirty="0"/>
              <a:t> </a:t>
            </a:r>
            <a:r>
              <a:rPr lang="es-CL" sz="1400" kern="0" dirty="0" err="1"/>
              <a:t>closest</a:t>
            </a:r>
            <a:r>
              <a:rPr lang="es-CL" sz="1400" kern="0" dirty="0"/>
              <a:t> data </a:t>
            </a:r>
            <a:r>
              <a:rPr lang="es-CL" sz="1400" kern="0" dirty="0" err="1"/>
              <a:t>points</a:t>
            </a:r>
            <a:r>
              <a:rPr lang="es-CL" sz="1400" kern="0" dirty="0"/>
              <a:t> and </a:t>
            </a:r>
            <a:r>
              <a:rPr lang="es-CL" sz="1400" kern="0" dirty="0" err="1"/>
              <a:t>make</a:t>
            </a:r>
            <a:r>
              <a:rPr lang="es-CL" sz="1400" kern="0" dirty="0"/>
              <a:t> </a:t>
            </a:r>
            <a:r>
              <a:rPr lang="es-CL" sz="1400" kern="0" dirty="0" err="1"/>
              <a:t>them</a:t>
            </a:r>
            <a:r>
              <a:rPr lang="es-CL" sz="1400" kern="0" dirty="0"/>
              <a:t> </a:t>
            </a:r>
            <a:r>
              <a:rPr lang="es-CL" sz="1400" kern="0" dirty="0" err="1"/>
              <a:t>one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r>
              <a:rPr lang="es-CL" sz="1400" kern="0" dirty="0"/>
              <a:t> (N-1 </a:t>
            </a:r>
            <a:r>
              <a:rPr lang="es-CL" sz="1400" kern="0" dirty="0" err="1"/>
              <a:t>clusters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545456" y="3655207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219148" y="4664008"/>
            <a:ext cx="6442818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Take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two</a:t>
            </a:r>
            <a:r>
              <a:rPr lang="es-CL" sz="1400" kern="0" dirty="0"/>
              <a:t> </a:t>
            </a:r>
            <a:r>
              <a:rPr lang="es-CL" sz="1400" kern="0" dirty="0" err="1"/>
              <a:t>closest</a:t>
            </a:r>
            <a:r>
              <a:rPr lang="es-CL" sz="1400" kern="0" dirty="0"/>
              <a:t> </a:t>
            </a:r>
            <a:r>
              <a:rPr lang="es-CL" sz="1400" kern="0" dirty="0" err="1"/>
              <a:t>clusters</a:t>
            </a:r>
            <a:r>
              <a:rPr lang="es-CL" sz="1400" kern="0" dirty="0"/>
              <a:t> and </a:t>
            </a:r>
            <a:r>
              <a:rPr lang="es-CL" sz="1400" kern="0" dirty="0" err="1"/>
              <a:t>make</a:t>
            </a:r>
            <a:r>
              <a:rPr lang="es-CL" sz="1400" kern="0" dirty="0"/>
              <a:t> </a:t>
            </a:r>
            <a:r>
              <a:rPr lang="es-CL" sz="1400" kern="0" dirty="0" err="1"/>
              <a:t>them</a:t>
            </a:r>
            <a:r>
              <a:rPr lang="es-CL" sz="1400" kern="0" dirty="0"/>
              <a:t> </a:t>
            </a:r>
            <a:r>
              <a:rPr lang="es-CL" sz="1400" kern="0" dirty="0" err="1"/>
              <a:t>one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r>
              <a:rPr lang="es-CL" sz="1400" kern="0" dirty="0"/>
              <a:t> (N-2 </a:t>
            </a:r>
            <a:r>
              <a:rPr lang="es-CL" sz="1400" kern="0" dirty="0" err="1"/>
              <a:t>clusters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20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545456" y="4513450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224994" y="5599551"/>
            <a:ext cx="4116078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Repeat</a:t>
            </a:r>
            <a:r>
              <a:rPr lang="es-CL" sz="1400" kern="0" dirty="0"/>
              <a:t> step </a:t>
            </a:r>
            <a:r>
              <a:rPr lang="es-CL" sz="1400" kern="0" dirty="0" err="1"/>
              <a:t>three</a:t>
            </a:r>
            <a:r>
              <a:rPr lang="es-CL" sz="1400" kern="0" dirty="0"/>
              <a:t> </a:t>
            </a:r>
            <a:r>
              <a:rPr lang="es-CL" sz="1400" kern="0" dirty="0" err="1"/>
              <a:t>until</a:t>
            </a:r>
            <a:r>
              <a:rPr lang="es-CL" sz="1400" kern="0" dirty="0"/>
              <a:t> </a:t>
            </a:r>
            <a:r>
              <a:rPr lang="es-CL" sz="1400" kern="0" dirty="0" err="1"/>
              <a:t>there</a:t>
            </a:r>
            <a:r>
              <a:rPr lang="es-CL" sz="1400" kern="0" dirty="0"/>
              <a:t> is </a:t>
            </a:r>
            <a:r>
              <a:rPr lang="es-CL" sz="1400" kern="0" dirty="0" err="1"/>
              <a:t>only</a:t>
            </a:r>
            <a:r>
              <a:rPr lang="es-CL" sz="1400" kern="0" dirty="0"/>
              <a:t> </a:t>
            </a:r>
            <a:r>
              <a:rPr lang="es-CL" sz="1400" kern="0" dirty="0" err="1"/>
              <a:t>one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endParaRPr lang="en-US" sz="1400" kern="0" dirty="0"/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541895" y="5332021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3A48F66-1047-4364-B346-8BEB788049CA}"/>
              </a:ext>
            </a:extLst>
          </p:cNvPr>
          <p:cNvSpPr/>
          <p:nvPr/>
        </p:nvSpPr>
        <p:spPr>
          <a:xfrm>
            <a:off x="539554" y="1343490"/>
            <a:ext cx="79248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There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are </a:t>
            </a:r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two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types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: </a:t>
            </a:r>
          </a:p>
          <a:p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Agglomerative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(and </a:t>
            </a:r>
            <a:r>
              <a:rPr lang="es-E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Divisive</a:t>
            </a:r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5" name="Rectángulo: esquinas redondeadas 4">
            <a:extLst>
              <a:ext uri="{FF2B5EF4-FFF2-40B4-BE49-F238E27FC236}">
                <a16:creationId xmlns:a16="http://schemas.microsoft.com/office/drawing/2014/main" id="{C5264EA1-B155-43C7-8C37-2FEFF9327F1C}"/>
              </a:ext>
            </a:extLst>
          </p:cNvPr>
          <p:cNvSpPr/>
          <p:nvPr/>
        </p:nvSpPr>
        <p:spPr bwMode="auto">
          <a:xfrm>
            <a:off x="7086600" y="2321147"/>
            <a:ext cx="1905000" cy="84904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One</a:t>
            </a:r>
            <a:r>
              <a:rPr lang="es-CL" sz="1400" kern="0" dirty="0"/>
              <a:t> is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opposite</a:t>
            </a:r>
            <a:r>
              <a:rPr lang="es-CL" sz="1400" kern="0" dirty="0"/>
              <a:t> </a:t>
            </a:r>
            <a:r>
              <a:rPr lang="es-CL" sz="1400" kern="0" dirty="0" err="1"/>
              <a:t>of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other</a:t>
            </a:r>
            <a:endParaRPr lang="en-US" sz="1400" kern="0" dirty="0"/>
          </a:p>
        </p:txBody>
      </p:sp>
      <p:sp>
        <p:nvSpPr>
          <p:cNvPr id="26" name="Flecha: doblada 25">
            <a:extLst>
              <a:ext uri="{FF2B5EF4-FFF2-40B4-BE49-F238E27FC236}">
                <a16:creationId xmlns:a16="http://schemas.microsoft.com/office/drawing/2014/main" id="{1296C3E9-BDE2-4F3B-BD23-817B1335EB58}"/>
              </a:ext>
            </a:extLst>
          </p:cNvPr>
          <p:cNvSpPr/>
          <p:nvPr/>
        </p:nvSpPr>
        <p:spPr bwMode="auto">
          <a:xfrm rot="20843633">
            <a:off x="242246" y="4835824"/>
            <a:ext cx="390687" cy="1201911"/>
          </a:xfrm>
          <a:prstGeom prst="bentArrow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Rectángulo: esquinas redondeadas 4">
            <a:extLst>
              <a:ext uri="{FF2B5EF4-FFF2-40B4-BE49-F238E27FC236}">
                <a16:creationId xmlns:a16="http://schemas.microsoft.com/office/drawing/2014/main" id="{B2B398AE-65CD-4962-84B3-F20A4FA9C371}"/>
              </a:ext>
            </a:extLst>
          </p:cNvPr>
          <p:cNvSpPr/>
          <p:nvPr/>
        </p:nvSpPr>
        <p:spPr bwMode="auto">
          <a:xfrm>
            <a:off x="5749190" y="5406304"/>
            <a:ext cx="1905000" cy="84904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Let’s</a:t>
            </a:r>
            <a:r>
              <a:rPr lang="es-CL" sz="1400" kern="0" dirty="0"/>
              <a:t> </a:t>
            </a:r>
            <a:r>
              <a:rPr lang="es-CL" sz="1400" kern="0" dirty="0" err="1"/>
              <a:t>see</a:t>
            </a:r>
            <a:r>
              <a:rPr lang="es-CL" sz="1400" kern="0" dirty="0"/>
              <a:t> </a:t>
            </a:r>
            <a:r>
              <a:rPr lang="es-CL" sz="1400" kern="0" dirty="0" err="1"/>
              <a:t>this</a:t>
            </a:r>
            <a:r>
              <a:rPr lang="es-CL" sz="1400" kern="0" dirty="0"/>
              <a:t> in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whiteboard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0748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Dendograms</a:t>
            </a:r>
            <a:endParaRPr lang="es-CL" kern="0" dirty="0">
              <a:solidFill>
                <a:srgbClr val="EE2653"/>
              </a:solidFill>
              <a:latin typeface="Arial" panose="020B0604020202020204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And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how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do</a:t>
            </a:r>
            <a:r>
              <a:rPr kumimoji="0" lang="es-CL" sz="2100" b="0" i="0" u="none" strike="noStrike" kern="0" cap="none" spc="0" normalizeH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they</a:t>
            </a:r>
            <a:r>
              <a:rPr kumimoji="0" lang="es-CL" sz="2100" b="0" i="0" u="none" strike="noStrike" kern="0" cap="none" spc="0" normalizeH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work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EC0E0F-98E6-40FB-8FFB-52AD3580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94" y="1770604"/>
            <a:ext cx="8229600" cy="33167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4B1060-A38E-4A22-BB27-F84B8013E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3509"/>
            <a:ext cx="9144000" cy="3730981"/>
          </a:xfrm>
          <a:prstGeom prst="rect">
            <a:avLst/>
          </a:prstGeom>
        </p:spPr>
      </p:pic>
      <p:sp>
        <p:nvSpPr>
          <p:cNvPr id="10" name="Rectángulo: esquinas redondeadas 4">
            <a:extLst>
              <a:ext uri="{FF2B5EF4-FFF2-40B4-BE49-F238E27FC236}">
                <a16:creationId xmlns:a16="http://schemas.microsoft.com/office/drawing/2014/main" id="{155825FF-7B81-4145-B4B7-64420A6CAE4D}"/>
              </a:ext>
            </a:extLst>
          </p:cNvPr>
          <p:cNvSpPr/>
          <p:nvPr/>
        </p:nvSpPr>
        <p:spPr bwMode="auto">
          <a:xfrm>
            <a:off x="4772252" y="5382537"/>
            <a:ext cx="3817577" cy="63726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s-CL" sz="1400" kern="0" dirty="0" err="1"/>
              <a:t>Remember</a:t>
            </a:r>
            <a:r>
              <a:rPr lang="es-CL" sz="1400" kern="0" dirty="0"/>
              <a:t>: The </a:t>
            </a:r>
            <a:r>
              <a:rPr lang="es-CL" sz="1400" kern="0" dirty="0" err="1"/>
              <a:t>highness</a:t>
            </a:r>
            <a:r>
              <a:rPr lang="es-CL" sz="1400" kern="0" dirty="0"/>
              <a:t> </a:t>
            </a:r>
            <a:r>
              <a:rPr lang="es-CL" sz="1400" kern="0" dirty="0" err="1"/>
              <a:t>represents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dissimilarity</a:t>
            </a:r>
            <a:r>
              <a:rPr lang="es-CL" sz="1400" kern="0" dirty="0"/>
              <a:t> </a:t>
            </a:r>
            <a:endParaRPr lang="en-US" sz="1400" kern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31AA946-DDB6-477B-ADC2-45EF3AA9F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1118"/>
            <a:ext cx="9144000" cy="36757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B9132B5-5342-46FB-8546-A8DFC9874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0689"/>
            <a:ext cx="9144000" cy="36166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76DEA64-5AAD-41DA-9190-D0963C58F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54238"/>
            <a:ext cx="9144000" cy="362039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BAC474C-5263-408A-A258-B9ACD9D0A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33112"/>
            <a:ext cx="9144000" cy="35917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5D980A1-B91A-437F-B91D-8BD318D405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0812"/>
            <a:ext cx="9144000" cy="34963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C27EA67-53FA-4C65-8D36-C1DE4A70F1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736285"/>
            <a:ext cx="9144000" cy="338542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F27A6AD-BE11-4DF8-B859-B6C33EFD97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706459"/>
            <a:ext cx="9144000" cy="34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528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4">
            <a:extLst>
              <a:ext uri="{FF2B5EF4-FFF2-40B4-BE49-F238E27FC236}">
                <a16:creationId xmlns:a16="http://schemas.microsoft.com/office/drawing/2014/main" id="{92AC78D5-CC8D-4A98-A023-081B619C2F35}"/>
              </a:ext>
            </a:extLst>
          </p:cNvPr>
          <p:cNvSpPr/>
          <p:nvPr/>
        </p:nvSpPr>
        <p:spPr bwMode="auto">
          <a:xfrm>
            <a:off x="6647677" y="3731136"/>
            <a:ext cx="2238148" cy="96988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s-CL" sz="1400" kern="0" dirty="0" err="1"/>
              <a:t>What</a:t>
            </a:r>
            <a:r>
              <a:rPr lang="es-CL" sz="1400" kern="0" dirty="0"/>
              <a:t> is Ward?</a:t>
            </a:r>
          </a:p>
          <a:p>
            <a:r>
              <a:rPr lang="es-CL" sz="1400" kern="0" dirty="0" err="1"/>
              <a:t>Hint</a:t>
            </a:r>
            <a:r>
              <a:rPr lang="es-CL" sz="1400" kern="0" dirty="0"/>
              <a:t>: </a:t>
            </a:r>
            <a:r>
              <a:rPr lang="es-CL" sz="1400" kern="0" dirty="0" err="1"/>
              <a:t>Perform</a:t>
            </a:r>
            <a:r>
              <a:rPr lang="es-CL" sz="1400" kern="0" dirty="0"/>
              <a:t> a similar </a:t>
            </a:r>
            <a:r>
              <a:rPr lang="es-CL" sz="1400" kern="0" dirty="0" err="1"/>
              <a:t>job</a:t>
            </a:r>
            <a:r>
              <a:rPr lang="es-CL" sz="1400" kern="0" dirty="0"/>
              <a:t> </a:t>
            </a:r>
            <a:r>
              <a:rPr lang="es-CL" sz="1400" kern="0" dirty="0" err="1"/>
              <a:t>than</a:t>
            </a:r>
            <a:r>
              <a:rPr lang="es-CL" sz="1400" kern="0" dirty="0"/>
              <a:t> WCSS</a:t>
            </a:r>
            <a:endParaRPr lang="en-US" sz="1400" kern="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HC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D48D1E-47F4-4896-9C27-7B68A77D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8" y="1476375"/>
            <a:ext cx="4210050" cy="19526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8B0A3E3-666E-4C87-90E3-BC2FDE0F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25" y="1476375"/>
            <a:ext cx="4462505" cy="19526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73A1E1-C1BF-4997-AA84-19E08EE9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3607121"/>
            <a:ext cx="5876925" cy="1419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FA6CFD-107D-4EF8-8BCF-F3E15E7BC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626" y="1476375"/>
            <a:ext cx="6494748" cy="46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HC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DB244A-16E9-4A63-89E3-53B7F424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39" y="1576388"/>
            <a:ext cx="7820025" cy="847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04DAA4A-8409-4C17-9D9B-FD93D40D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4" y="2702247"/>
            <a:ext cx="8382000" cy="21526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B08F84-8143-4CF2-9EDA-4526615F9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80" y="1465891"/>
            <a:ext cx="5820639" cy="41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HC 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33E580-0904-4A20-9600-0F99D619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703709"/>
            <a:ext cx="5381625" cy="1285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E3D5AE-1361-4371-B4CB-5001F0D4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3528269"/>
            <a:ext cx="8356082" cy="12670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40DB718-BF3D-40FD-82A9-BE95FC23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49" y="1189038"/>
            <a:ext cx="6739751" cy="50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4880" y="557476"/>
            <a:ext cx="8072469" cy="709521"/>
          </a:xfrm>
        </p:spPr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©2017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44880" y="6335820"/>
            <a:ext cx="1348537" cy="180001"/>
          </a:xfrm>
        </p:spPr>
        <p:txBody>
          <a:bodyPr/>
          <a:lstStyle/>
          <a:p>
            <a:fld id="{E20330FD-FE2A-483E-B0C7-29AD7FB3CAEB}" type="slidenum">
              <a:rPr lang="en-GB" smtClean="0"/>
              <a:pPr/>
              <a:t>2</a:t>
            </a:fld>
            <a:r>
              <a:rPr lang="en-GB" dirty="0"/>
              <a:t> /  evalueserve.com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71112"/>
              </p:ext>
            </p:extLst>
          </p:nvPr>
        </p:nvGraphicFramePr>
        <p:xfrm>
          <a:off x="548432" y="1307373"/>
          <a:ext cx="3861372" cy="2669270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Introduction to Clustering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chemeClr val="accent2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K</a:t>
                      </a: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-Means Clustering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rgbClr val="47254B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K-</a:t>
                      </a:r>
                      <a:r>
                        <a:rPr lang="es-CL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Means</a:t>
                      </a: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in Python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rgbClr val="EE2653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K-</a:t>
                      </a:r>
                      <a:r>
                        <a:rPr lang="es-CL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Means</a:t>
                      </a: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in R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chemeClr val="accent2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Quiz: K-</a:t>
                      </a:r>
                      <a:r>
                        <a:rPr lang="es-CL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Means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FA293D0-210C-4354-BB5D-E6F1D669A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589554"/>
              </p:ext>
            </p:extLst>
          </p:nvPr>
        </p:nvGraphicFramePr>
        <p:xfrm>
          <a:off x="548432" y="3976643"/>
          <a:ext cx="3861372" cy="533854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33129023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966098500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15461111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47254B"/>
                          </a:solidFill>
                          <a:latin typeface="+mj-lt"/>
                        </a:rPr>
                        <a:t>06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Hierarchical</a:t>
                      </a: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Clustering (HC)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32170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FF45B44-ED80-4ECF-8BCE-CCD3F0C6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972264"/>
              </p:ext>
            </p:extLst>
          </p:nvPr>
        </p:nvGraphicFramePr>
        <p:xfrm>
          <a:off x="548432" y="4531751"/>
          <a:ext cx="3861372" cy="1067708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412806244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819113815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3695751838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07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HC in Python</a:t>
                      </a:r>
                      <a:endParaRPr lang="en-US" sz="13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"/>
                        <a:cs typeface="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076901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chemeClr val="accent2"/>
                          </a:solidFill>
                          <a:latin typeface="+mj-lt"/>
                        </a:rPr>
                        <a:t>08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HC in R</a:t>
                      </a:r>
                      <a:endParaRPr lang="en-US" sz="13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"/>
                        <a:cs typeface="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125652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FD2E1A8A-48E6-42FD-B4E2-43BFB10DA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421"/>
              </p:ext>
            </p:extLst>
          </p:nvPr>
        </p:nvGraphicFramePr>
        <p:xfrm>
          <a:off x="548432" y="5599459"/>
          <a:ext cx="3861372" cy="533854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33129023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966098500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15461111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47254B"/>
                          </a:solidFill>
                          <a:latin typeface="+mj-lt"/>
                        </a:rPr>
                        <a:t>09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Quiz: HC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32170"/>
                  </a:ext>
                </a:extLst>
              </a:tr>
            </a:tbl>
          </a:graphicData>
        </a:graphic>
      </p:graphicFrame>
      <p:pic>
        <p:nvPicPr>
          <p:cNvPr id="2" name="Picture 2" descr="Image result for clustering memes">
            <a:extLst>
              <a:ext uri="{FF2B5EF4-FFF2-40B4-BE49-F238E27FC236}">
                <a16:creationId xmlns:a16="http://schemas.microsoft.com/office/drawing/2014/main" id="{F52C3FE8-F435-42D1-A09B-A3F6C52B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42008"/>
            <a:ext cx="400516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3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HC 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787259-F3D1-4CE3-830D-E4D3F131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4" y="1561202"/>
            <a:ext cx="8072469" cy="8614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0244CE3-6027-42CE-9FA1-CF8AE292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4" y="2680926"/>
            <a:ext cx="6334125" cy="3105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86B694-EBE1-4804-B7B0-D8A951C70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551" y="1264652"/>
            <a:ext cx="6692219" cy="50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4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HC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2B967E7-C487-4B17-A6AC-3DE9B5DDEE82}"/>
              </a:ext>
            </a:extLst>
          </p:cNvPr>
          <p:cNvSpPr/>
          <p:nvPr/>
        </p:nvSpPr>
        <p:spPr>
          <a:xfrm>
            <a:off x="794422" y="2362200"/>
            <a:ext cx="751834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</a:t>
            </a:r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do a Quick Quiz</a:t>
            </a:r>
          </a:p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About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Hierarchical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Clustering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67083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Bonus: Clustering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Cheat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Sheet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9A9B7D-F74E-429F-87BD-95D8127C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60" y="1447800"/>
            <a:ext cx="8072469" cy="43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7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908" y="1024465"/>
            <a:ext cx="8305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Next Session: </a:t>
            </a:r>
          </a:p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Association</a:t>
            </a:r>
          </a:p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Rules</a:t>
            </a:r>
          </a:p>
          <a:p>
            <a:pPr algn="l"/>
            <a:endParaRPr lang="en-US" sz="5400" dirty="0">
              <a:solidFill>
                <a:srgbClr val="EE2653"/>
              </a:solidFill>
              <a:latin typeface="+mj-lt"/>
            </a:endParaRPr>
          </a:p>
          <a:p>
            <a:pPr algn="l"/>
            <a:r>
              <a:rPr lang="en-US" sz="4800" dirty="0">
                <a:solidFill>
                  <a:srgbClr val="EE2653"/>
                </a:solidFill>
                <a:latin typeface="+mj-lt"/>
              </a:rPr>
              <a:t>Thanks!	</a:t>
            </a:r>
            <a:r>
              <a:rPr lang="en-US" sz="5400" dirty="0">
                <a:solidFill>
                  <a:srgbClr val="EE2653"/>
                </a:solidFill>
                <a:latin typeface="+mj-lt"/>
              </a:rPr>
              <a:t>		</a:t>
            </a:r>
            <a:r>
              <a:rPr lang="en-US" dirty="0">
                <a:solidFill>
                  <a:srgbClr val="EE2653"/>
                </a:solidFill>
                <a:latin typeface="+mj-lt"/>
              </a:rPr>
              <a:t>Let’s make the complex simple…</a:t>
            </a:r>
          </a:p>
        </p:txBody>
      </p:sp>
      <p:pic>
        <p:nvPicPr>
          <p:cNvPr id="6" name="Picture 4" descr="Image result for clustering memes">
            <a:extLst>
              <a:ext uri="{FF2B5EF4-FFF2-40B4-BE49-F238E27FC236}">
                <a16:creationId xmlns:a16="http://schemas.microsoft.com/office/drawing/2014/main" id="{AFF30EE8-CD53-4C09-A4DC-E31108BF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78" y="1295400"/>
            <a:ext cx="3381203" cy="33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0" y="762000"/>
            <a:ext cx="85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Enjoy Machine Learning </a:t>
            </a:r>
          </a:p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				;)</a:t>
            </a:r>
          </a:p>
        </p:txBody>
      </p:sp>
      <p:pic>
        <p:nvPicPr>
          <p:cNvPr id="24578" name="Picture 2" descr="Related image">
            <a:extLst>
              <a:ext uri="{FF2B5EF4-FFF2-40B4-BE49-F238E27FC236}">
                <a16:creationId xmlns:a16="http://schemas.microsoft.com/office/drawing/2014/main" id="{77DD4E2E-978D-4034-AA8C-08B2FC92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79076"/>
            <a:ext cx="609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4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</a:t>
            </a:fld>
            <a:r>
              <a:rPr lang="en-GB" dirty="0"/>
              <a:t> /  evalueserve.com</a:t>
            </a:r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83688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Clustering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32" name="Rectángulo: esquinas redondeadas 4">
            <a:extLst>
              <a:ext uri="{FF2B5EF4-FFF2-40B4-BE49-F238E27FC236}">
                <a16:creationId xmlns:a16="http://schemas.microsoft.com/office/drawing/2014/main" id="{13B33E33-8CBC-4D6C-8F18-514D2CA17882}"/>
              </a:ext>
            </a:extLst>
          </p:cNvPr>
          <p:cNvSpPr/>
          <p:nvPr/>
        </p:nvSpPr>
        <p:spPr bwMode="auto">
          <a:xfrm>
            <a:off x="1985487" y="1562980"/>
            <a:ext cx="5173026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600" kern="0" dirty="0"/>
              <a:t>Similar </a:t>
            </a:r>
            <a:r>
              <a:rPr lang="es-CL" sz="1600" kern="0" dirty="0" err="1"/>
              <a:t>to</a:t>
            </a:r>
            <a:r>
              <a:rPr lang="es-CL" sz="1600" kern="0" dirty="0"/>
              <a:t> </a:t>
            </a:r>
            <a:r>
              <a:rPr lang="es-CL" sz="1600" kern="0" dirty="0" err="1"/>
              <a:t>Classification</a:t>
            </a:r>
            <a:r>
              <a:rPr lang="es-CL" sz="1600" kern="0" dirty="0"/>
              <a:t>, </a:t>
            </a:r>
            <a:r>
              <a:rPr lang="es-CL" sz="1600" kern="0" dirty="0" err="1"/>
              <a:t>but</a:t>
            </a:r>
            <a:r>
              <a:rPr lang="es-CL" sz="1600" kern="0" dirty="0"/>
              <a:t> </a:t>
            </a:r>
            <a:r>
              <a:rPr lang="es-CL" sz="1600" kern="0" dirty="0" err="1"/>
              <a:t>with</a:t>
            </a:r>
            <a:r>
              <a:rPr lang="es-CL" sz="1600" kern="0" dirty="0"/>
              <a:t> a </a:t>
            </a:r>
            <a:r>
              <a:rPr lang="es-CL" sz="1600" kern="0" dirty="0" err="1"/>
              <a:t>different</a:t>
            </a:r>
            <a:r>
              <a:rPr lang="es-CL" sz="1600" kern="0" dirty="0"/>
              <a:t> </a:t>
            </a:r>
            <a:r>
              <a:rPr lang="es-CL" sz="1600" kern="0" dirty="0" err="1"/>
              <a:t>basis</a:t>
            </a:r>
            <a:endParaRPr lang="en-US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33" name="Rectángulo: esquinas redondeadas 4">
            <a:extLst>
              <a:ext uri="{FF2B5EF4-FFF2-40B4-BE49-F238E27FC236}">
                <a16:creationId xmlns:a16="http://schemas.microsoft.com/office/drawing/2014/main" id="{9AEA6751-F005-4D35-A4B3-E3FE04733D43}"/>
              </a:ext>
            </a:extLst>
          </p:cNvPr>
          <p:cNvSpPr/>
          <p:nvPr/>
        </p:nvSpPr>
        <p:spPr bwMode="auto">
          <a:xfrm>
            <a:off x="1997928" y="2475585"/>
            <a:ext cx="5160585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In Clustering: What are you looking for?</a:t>
            </a:r>
            <a:endParaRPr lang="en-US" kern="0" dirty="0"/>
          </a:p>
          <a:p>
            <a:pPr algn="just"/>
            <a:endParaRPr lang="en-US" sz="1400" kern="0" dirty="0"/>
          </a:p>
        </p:txBody>
      </p:sp>
      <p:pic>
        <p:nvPicPr>
          <p:cNvPr id="15362" name="Picture 2" descr="Image result for clustering">
            <a:extLst>
              <a:ext uri="{FF2B5EF4-FFF2-40B4-BE49-F238E27FC236}">
                <a16:creationId xmlns:a16="http://schemas.microsoft.com/office/drawing/2014/main" id="{235F144D-DFA3-4387-B3FF-63ED91592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4" y="3655661"/>
            <a:ext cx="3616866" cy="248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: esquinas redondeadas 4">
            <a:extLst>
              <a:ext uri="{FF2B5EF4-FFF2-40B4-BE49-F238E27FC236}">
                <a16:creationId xmlns:a16="http://schemas.microsoft.com/office/drawing/2014/main" id="{B2433DD4-24B0-4540-9E2A-439D860C7AA7}"/>
              </a:ext>
            </a:extLst>
          </p:cNvPr>
          <p:cNvSpPr/>
          <p:nvPr/>
        </p:nvSpPr>
        <p:spPr bwMode="auto">
          <a:xfrm>
            <a:off x="5159524" y="3902624"/>
            <a:ext cx="3454919" cy="178935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Today, we will be talking about:</a:t>
            </a:r>
          </a:p>
          <a:p>
            <a:pPr algn="just"/>
            <a:endParaRPr lang="en-US" sz="1600" kern="0" dirty="0"/>
          </a:p>
          <a:p>
            <a:pPr algn="just"/>
            <a:r>
              <a:rPr lang="en-US" sz="1600" kern="0" dirty="0"/>
              <a:t>-K-Means</a:t>
            </a:r>
          </a:p>
          <a:p>
            <a:pPr algn="just"/>
            <a:r>
              <a:rPr lang="en-US" sz="1600" kern="0" dirty="0"/>
              <a:t>-Hierarchical Clustering</a:t>
            </a:r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1697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22CD86-C29F-4DEF-9CF1-1C2D2E3CA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37FC170-6E7F-4835-AEDD-7C03E7258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93B45D-ABFC-4259-87AB-73733795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708662"/>
            <a:ext cx="6657975" cy="3971925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5C79AB7A-E903-49CA-BBA0-0C0AE33E04F3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Euclidian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Distance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926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Means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8E4F19-AC43-42D6-A74B-17766E2A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7" y="1394667"/>
            <a:ext cx="7968343" cy="16948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DB770B-5B67-401D-8F98-7853A1BE7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7" y="3213920"/>
            <a:ext cx="2728913" cy="25233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5E7AAC-7C59-4FEB-B79C-BFE7C1D84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7" y="3043284"/>
            <a:ext cx="7358747" cy="28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81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Means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0" name="Rectángulo: esquinas redondeadas 4">
            <a:extLst>
              <a:ext uri="{FF2B5EF4-FFF2-40B4-BE49-F238E27FC236}">
                <a16:creationId xmlns:a16="http://schemas.microsoft.com/office/drawing/2014/main" id="{2F01CF8F-FA17-4FD4-9F30-98341DA83188}"/>
              </a:ext>
            </a:extLst>
          </p:cNvPr>
          <p:cNvSpPr/>
          <p:nvPr/>
        </p:nvSpPr>
        <p:spPr bwMode="auto">
          <a:xfrm>
            <a:off x="930168" y="2129917"/>
            <a:ext cx="4267200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Choose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number</a:t>
            </a:r>
            <a:r>
              <a:rPr lang="es-CL" sz="1400" kern="0" dirty="0"/>
              <a:t> K </a:t>
            </a:r>
            <a:r>
              <a:rPr lang="es-CL" sz="1400" kern="0" dirty="0" err="1"/>
              <a:t>of</a:t>
            </a:r>
            <a:r>
              <a:rPr lang="es-CL" sz="1400" kern="0" dirty="0"/>
              <a:t> </a:t>
            </a:r>
            <a:r>
              <a:rPr lang="es-CL" sz="1400" kern="0" dirty="0" err="1"/>
              <a:t>clusters</a:t>
            </a:r>
            <a:endParaRPr lang="en-US" sz="1400" kern="0" dirty="0"/>
          </a:p>
        </p:txBody>
      </p:sp>
      <p:sp>
        <p:nvSpPr>
          <p:cNvPr id="21" name="Rectángulo 1">
            <a:extLst>
              <a:ext uri="{FF2B5EF4-FFF2-40B4-BE49-F238E27FC236}">
                <a16:creationId xmlns:a16="http://schemas.microsoft.com/office/drawing/2014/main" id="{94E51C27-8604-40F6-AF0B-5814768A3B63}"/>
              </a:ext>
            </a:extLst>
          </p:cNvPr>
          <p:cNvSpPr/>
          <p:nvPr/>
        </p:nvSpPr>
        <p:spPr>
          <a:xfrm>
            <a:off x="295452" y="2033537"/>
            <a:ext cx="498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F9A7716D-E104-4489-9D25-ABD730A1E9BC}"/>
              </a:ext>
            </a:extLst>
          </p:cNvPr>
          <p:cNvSpPr/>
          <p:nvPr/>
        </p:nvSpPr>
        <p:spPr bwMode="auto">
          <a:xfrm>
            <a:off x="930168" y="3045041"/>
            <a:ext cx="5489962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Select</a:t>
            </a:r>
            <a:r>
              <a:rPr lang="es-CL" sz="1400" kern="0" dirty="0"/>
              <a:t> at </a:t>
            </a:r>
            <a:r>
              <a:rPr lang="es-CL" sz="1400" kern="0" dirty="0" err="1"/>
              <a:t>random</a:t>
            </a:r>
            <a:r>
              <a:rPr lang="es-CL" sz="1400" kern="0" dirty="0"/>
              <a:t> K </a:t>
            </a:r>
            <a:r>
              <a:rPr lang="es-CL" sz="1400" kern="0" dirty="0" err="1"/>
              <a:t>points</a:t>
            </a:r>
            <a:r>
              <a:rPr lang="es-CL" sz="1400" kern="0" dirty="0"/>
              <a:t>,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centroids</a:t>
            </a:r>
            <a:r>
              <a:rPr lang="es-CL" sz="1400" kern="0" dirty="0"/>
              <a:t> </a:t>
            </a:r>
            <a:endParaRPr lang="en-US" sz="1400" kern="0" dirty="0"/>
          </a:p>
        </p:txBody>
      </p:sp>
      <p:sp>
        <p:nvSpPr>
          <p:cNvPr id="23" name="Rectángulo 1">
            <a:extLst>
              <a:ext uri="{FF2B5EF4-FFF2-40B4-BE49-F238E27FC236}">
                <a16:creationId xmlns:a16="http://schemas.microsoft.com/office/drawing/2014/main" id="{37C1FAA8-B444-45C4-9E52-D6901B82A7CF}"/>
              </a:ext>
            </a:extLst>
          </p:cNvPr>
          <p:cNvSpPr/>
          <p:nvPr/>
        </p:nvSpPr>
        <p:spPr>
          <a:xfrm>
            <a:off x="291742" y="2951988"/>
            <a:ext cx="498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sp>
        <p:nvSpPr>
          <p:cNvPr id="24" name="Rectángulo: esquinas redondeadas 4">
            <a:extLst>
              <a:ext uri="{FF2B5EF4-FFF2-40B4-BE49-F238E27FC236}">
                <a16:creationId xmlns:a16="http://schemas.microsoft.com/office/drawing/2014/main" id="{8BB2684D-53DF-42B5-9D09-3223E63475E9}"/>
              </a:ext>
            </a:extLst>
          </p:cNvPr>
          <p:cNvSpPr/>
          <p:nvPr/>
        </p:nvSpPr>
        <p:spPr bwMode="auto">
          <a:xfrm>
            <a:off x="930168" y="3918578"/>
            <a:ext cx="5429041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Assign</a:t>
            </a:r>
            <a:r>
              <a:rPr lang="es-CL" sz="1400" kern="0" dirty="0"/>
              <a:t> </a:t>
            </a:r>
            <a:r>
              <a:rPr lang="es-CL" sz="1400" kern="0" dirty="0" err="1"/>
              <a:t>each</a:t>
            </a:r>
            <a:r>
              <a:rPr lang="es-CL" sz="1400" kern="0" dirty="0"/>
              <a:t> data </a:t>
            </a:r>
            <a:r>
              <a:rPr lang="es-CL" sz="1400" kern="0" dirty="0" err="1"/>
              <a:t>point</a:t>
            </a:r>
            <a:r>
              <a:rPr lang="es-CL" sz="1400" kern="0" dirty="0"/>
              <a:t> </a:t>
            </a:r>
            <a:r>
              <a:rPr lang="es-CL" sz="1400" kern="0" dirty="0" err="1"/>
              <a:t>to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closest</a:t>
            </a:r>
            <a:r>
              <a:rPr lang="es-CL" sz="1400" kern="0" dirty="0"/>
              <a:t> </a:t>
            </a:r>
            <a:r>
              <a:rPr lang="es-CL" sz="1400" kern="0" dirty="0" err="1"/>
              <a:t>centroid</a:t>
            </a:r>
            <a:r>
              <a:rPr lang="es-CL" sz="1400" kern="0" dirty="0"/>
              <a:t> (</a:t>
            </a:r>
            <a:r>
              <a:rPr lang="es-CL" sz="1400" kern="0" dirty="0" err="1"/>
              <a:t>forming</a:t>
            </a:r>
            <a:r>
              <a:rPr lang="es-CL" sz="1400" kern="0" dirty="0"/>
              <a:t> K </a:t>
            </a:r>
            <a:r>
              <a:rPr lang="es-CL" sz="1400" kern="0" dirty="0" err="1"/>
              <a:t>clusters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25" name="Rectángulo 1">
            <a:extLst>
              <a:ext uri="{FF2B5EF4-FFF2-40B4-BE49-F238E27FC236}">
                <a16:creationId xmlns:a16="http://schemas.microsoft.com/office/drawing/2014/main" id="{A20E9F00-E37E-4E38-8EBC-2AE5D9EF656F}"/>
              </a:ext>
            </a:extLst>
          </p:cNvPr>
          <p:cNvSpPr/>
          <p:nvPr/>
        </p:nvSpPr>
        <p:spPr>
          <a:xfrm>
            <a:off x="291742" y="3810231"/>
            <a:ext cx="498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26" name="Rectángulo: esquinas redondeadas 4">
            <a:extLst>
              <a:ext uri="{FF2B5EF4-FFF2-40B4-BE49-F238E27FC236}">
                <a16:creationId xmlns:a16="http://schemas.microsoft.com/office/drawing/2014/main" id="{24863FF4-8DE3-4E5B-8465-B4315E147274}"/>
              </a:ext>
            </a:extLst>
          </p:cNvPr>
          <p:cNvSpPr/>
          <p:nvPr/>
        </p:nvSpPr>
        <p:spPr bwMode="auto">
          <a:xfrm>
            <a:off x="930168" y="5609104"/>
            <a:ext cx="5851632" cy="66709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Reassign</a:t>
            </a:r>
            <a:r>
              <a:rPr lang="es-CL" sz="1400" kern="0" dirty="0"/>
              <a:t> </a:t>
            </a:r>
            <a:r>
              <a:rPr lang="es-CL" sz="1400" kern="0" dirty="0" err="1"/>
              <a:t>each</a:t>
            </a:r>
            <a:r>
              <a:rPr lang="es-CL" sz="1400" kern="0" dirty="0"/>
              <a:t> data </a:t>
            </a:r>
            <a:r>
              <a:rPr lang="es-CL" sz="1400" kern="0" dirty="0" err="1"/>
              <a:t>point</a:t>
            </a:r>
            <a:r>
              <a:rPr lang="es-CL" sz="1400" kern="0" dirty="0"/>
              <a:t> </a:t>
            </a:r>
            <a:r>
              <a:rPr lang="es-CL" sz="1400" kern="0" dirty="0" err="1"/>
              <a:t>to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new </a:t>
            </a:r>
            <a:r>
              <a:rPr lang="es-CL" sz="1400" kern="0" dirty="0" err="1"/>
              <a:t>closest</a:t>
            </a:r>
            <a:r>
              <a:rPr lang="es-CL" sz="1400" kern="0" dirty="0"/>
              <a:t> </a:t>
            </a:r>
            <a:r>
              <a:rPr lang="es-CL" sz="1400" kern="0" dirty="0" err="1"/>
              <a:t>centroid</a:t>
            </a:r>
            <a:r>
              <a:rPr lang="es-CL" sz="1400" kern="0" dirty="0"/>
              <a:t> and </a:t>
            </a:r>
            <a:r>
              <a:rPr lang="es-CL" sz="1400" kern="0" dirty="0" err="1"/>
              <a:t>go</a:t>
            </a:r>
            <a:r>
              <a:rPr lang="es-CL" sz="1400" kern="0" dirty="0"/>
              <a:t> </a:t>
            </a:r>
            <a:r>
              <a:rPr lang="es-CL" sz="1400" kern="0" dirty="0" err="1"/>
              <a:t>to</a:t>
            </a:r>
            <a:r>
              <a:rPr lang="es-CL" sz="1400" kern="0" dirty="0"/>
              <a:t> step 4 (</a:t>
            </a:r>
            <a:r>
              <a:rPr lang="es-CL" sz="1400" kern="0" dirty="0" err="1"/>
              <a:t>if</a:t>
            </a:r>
            <a:r>
              <a:rPr lang="es-CL" sz="1400" kern="0" dirty="0"/>
              <a:t> </a:t>
            </a:r>
            <a:r>
              <a:rPr lang="es-CL" sz="1400" kern="0" dirty="0" err="1"/>
              <a:t>there</a:t>
            </a:r>
            <a:r>
              <a:rPr lang="es-CL" sz="1400" kern="0" dirty="0"/>
              <a:t> is </a:t>
            </a:r>
            <a:r>
              <a:rPr lang="es-CL" sz="1400" kern="0" dirty="0" err="1"/>
              <a:t>not</a:t>
            </a:r>
            <a:r>
              <a:rPr lang="es-CL" sz="1400" kern="0" dirty="0"/>
              <a:t> a </a:t>
            </a:r>
            <a:r>
              <a:rPr lang="es-CL" sz="1400" kern="0" dirty="0" err="1"/>
              <a:t>reassignment</a:t>
            </a:r>
            <a:r>
              <a:rPr lang="es-CL" sz="1400" kern="0" dirty="0"/>
              <a:t>, </a:t>
            </a:r>
            <a:r>
              <a:rPr lang="es-CL" sz="1400" kern="0" dirty="0" err="1"/>
              <a:t>finish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process</a:t>
            </a:r>
            <a:r>
              <a:rPr lang="es-CL" sz="1400" kern="0" dirty="0"/>
              <a:t>)</a:t>
            </a:r>
            <a:endParaRPr lang="en-US" sz="1400" kern="0" dirty="0"/>
          </a:p>
        </p:txBody>
      </p:sp>
      <p:sp>
        <p:nvSpPr>
          <p:cNvPr id="27" name="Rectángulo 1">
            <a:extLst>
              <a:ext uri="{FF2B5EF4-FFF2-40B4-BE49-F238E27FC236}">
                <a16:creationId xmlns:a16="http://schemas.microsoft.com/office/drawing/2014/main" id="{2D46BD48-8CE5-4224-BC2E-4BA4D0D76B9B}"/>
              </a:ext>
            </a:extLst>
          </p:cNvPr>
          <p:cNvSpPr/>
          <p:nvPr/>
        </p:nvSpPr>
        <p:spPr>
          <a:xfrm>
            <a:off x="288181" y="4628802"/>
            <a:ext cx="4988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0A06A63-006E-4B47-968E-3DE7005A5B74}"/>
              </a:ext>
            </a:extLst>
          </p:cNvPr>
          <p:cNvSpPr/>
          <p:nvPr/>
        </p:nvSpPr>
        <p:spPr>
          <a:xfrm>
            <a:off x="252915" y="1325651"/>
            <a:ext cx="62840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</a:t>
            </a:r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</a:t>
            </a:r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algorith</a:t>
            </a:r>
            <a:r>
              <a:rPr lang="es-E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</a:t>
            </a:r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works</a:t>
            </a:r>
            <a:endParaRPr lang="es-E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" name="Rectángulo: esquinas redondeadas 4">
            <a:extLst>
              <a:ext uri="{FF2B5EF4-FFF2-40B4-BE49-F238E27FC236}">
                <a16:creationId xmlns:a16="http://schemas.microsoft.com/office/drawing/2014/main" id="{76087E33-440F-4D61-AF42-20ED93D27A26}"/>
              </a:ext>
            </a:extLst>
          </p:cNvPr>
          <p:cNvSpPr/>
          <p:nvPr/>
        </p:nvSpPr>
        <p:spPr bwMode="auto">
          <a:xfrm>
            <a:off x="930168" y="4762558"/>
            <a:ext cx="4099032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Compute a place a new </a:t>
            </a:r>
            <a:r>
              <a:rPr lang="es-CL" sz="1400" kern="0" dirty="0" err="1"/>
              <a:t>centroid</a:t>
            </a:r>
            <a:r>
              <a:rPr lang="es-CL" sz="1400" kern="0" dirty="0"/>
              <a:t> for </a:t>
            </a:r>
            <a:r>
              <a:rPr lang="es-CL" sz="1400" kern="0" dirty="0" err="1"/>
              <a:t>each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endParaRPr lang="en-US" sz="1400" kern="0" dirty="0"/>
          </a:p>
        </p:txBody>
      </p:sp>
      <p:sp>
        <p:nvSpPr>
          <p:cNvPr id="30" name="Rectángulo 1">
            <a:extLst>
              <a:ext uri="{FF2B5EF4-FFF2-40B4-BE49-F238E27FC236}">
                <a16:creationId xmlns:a16="http://schemas.microsoft.com/office/drawing/2014/main" id="{90FB4D07-BF5F-4AAE-9005-4BC0C5F1138D}"/>
              </a:ext>
            </a:extLst>
          </p:cNvPr>
          <p:cNvSpPr/>
          <p:nvPr/>
        </p:nvSpPr>
        <p:spPr>
          <a:xfrm>
            <a:off x="288180" y="5517249"/>
            <a:ext cx="4988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2" name="Flecha: doblada 31">
            <a:extLst>
              <a:ext uri="{FF2B5EF4-FFF2-40B4-BE49-F238E27FC236}">
                <a16:creationId xmlns:a16="http://schemas.microsoft.com/office/drawing/2014/main" id="{C2D2C223-21C6-4932-95F2-12598FB98495}"/>
              </a:ext>
            </a:extLst>
          </p:cNvPr>
          <p:cNvSpPr/>
          <p:nvPr/>
        </p:nvSpPr>
        <p:spPr bwMode="auto">
          <a:xfrm rot="21423606">
            <a:off x="118076" y="4928463"/>
            <a:ext cx="269675" cy="1237579"/>
          </a:xfrm>
          <a:prstGeom prst="bentArrow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>
            <a:noAutofit/>
          </a:bodyPr>
          <a:lstStyle/>
          <a:p>
            <a:pPr algn="l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3" name="Rectángulo: esquinas redondeadas 4">
            <a:extLst>
              <a:ext uri="{FF2B5EF4-FFF2-40B4-BE49-F238E27FC236}">
                <a16:creationId xmlns:a16="http://schemas.microsoft.com/office/drawing/2014/main" id="{198BABAE-574F-46B8-BB6D-C5C1AFBCD53A}"/>
              </a:ext>
            </a:extLst>
          </p:cNvPr>
          <p:cNvSpPr/>
          <p:nvPr/>
        </p:nvSpPr>
        <p:spPr bwMode="auto">
          <a:xfrm>
            <a:off x="6600087" y="2042243"/>
            <a:ext cx="1613745" cy="1013804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Let’s</a:t>
            </a:r>
            <a:r>
              <a:rPr lang="es-CL" sz="1400" kern="0" dirty="0"/>
              <a:t> </a:t>
            </a:r>
            <a:r>
              <a:rPr lang="es-CL" sz="1400" kern="0" dirty="0" err="1"/>
              <a:t>cover</a:t>
            </a:r>
            <a:r>
              <a:rPr lang="es-CL" sz="1400" kern="0" dirty="0"/>
              <a:t> </a:t>
            </a:r>
            <a:r>
              <a:rPr lang="es-CL" sz="1400" kern="0" dirty="0" err="1"/>
              <a:t>this</a:t>
            </a:r>
            <a:r>
              <a:rPr lang="es-CL" sz="1400" kern="0" dirty="0"/>
              <a:t> </a:t>
            </a:r>
            <a:r>
              <a:rPr lang="es-CL" sz="1400" kern="0" dirty="0" err="1"/>
              <a:t>interactively</a:t>
            </a:r>
            <a:r>
              <a:rPr lang="es-CL" sz="1400" kern="0" dirty="0"/>
              <a:t> </a:t>
            </a:r>
            <a:r>
              <a:rPr lang="es-CL" sz="1400" kern="0" dirty="0" err="1"/>
              <a:t>on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Whiteboard</a:t>
            </a:r>
            <a:endParaRPr lang="en-US" sz="1400" kern="0" dirty="0"/>
          </a:p>
        </p:txBody>
      </p:sp>
      <p:pic>
        <p:nvPicPr>
          <p:cNvPr id="17410" name="Picture 2" descr="Image result for euclidean distance">
            <a:extLst>
              <a:ext uri="{FF2B5EF4-FFF2-40B4-BE49-F238E27FC236}">
                <a16:creationId xmlns:a16="http://schemas.microsoft.com/office/drawing/2014/main" id="{BF032ECE-C16A-4F88-B18D-D8212876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858" y="3608675"/>
            <a:ext cx="20955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92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9" grpId="0" animBg="1"/>
      <p:bldP spid="30" grpId="0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Random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Initialization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Trap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705860C-BE38-478B-A4A7-D3F12EB2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77" y="2133600"/>
            <a:ext cx="6200564" cy="3771592"/>
          </a:xfrm>
          <a:prstGeom prst="rect">
            <a:avLst/>
          </a:prstGeom>
        </p:spPr>
      </p:pic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61A280CE-ECB5-4348-846D-AD0747F37BBD}"/>
              </a:ext>
            </a:extLst>
          </p:cNvPr>
          <p:cNvSpPr/>
          <p:nvPr/>
        </p:nvSpPr>
        <p:spPr bwMode="auto">
          <a:xfrm>
            <a:off x="1656769" y="1524000"/>
            <a:ext cx="5173026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600" kern="0" dirty="0" err="1"/>
              <a:t>Supose</a:t>
            </a:r>
            <a:r>
              <a:rPr lang="es-CL" sz="1600" kern="0" dirty="0"/>
              <a:t> </a:t>
            </a:r>
            <a:r>
              <a:rPr lang="es-CL" sz="1600" kern="0" dirty="0" err="1"/>
              <a:t>we</a:t>
            </a:r>
            <a:r>
              <a:rPr lang="es-CL" sz="1600" kern="0" dirty="0"/>
              <a:t> </a:t>
            </a:r>
            <a:r>
              <a:rPr lang="es-CL" sz="1600" kern="0" dirty="0" err="1"/>
              <a:t>finished</a:t>
            </a:r>
            <a:r>
              <a:rPr lang="es-CL" sz="1600" kern="0" dirty="0"/>
              <a:t> </a:t>
            </a:r>
            <a:r>
              <a:rPr lang="es-CL" sz="1600" kern="0" dirty="0" err="1"/>
              <a:t>with</a:t>
            </a:r>
            <a:r>
              <a:rPr lang="es-CL" sz="1600" kern="0" dirty="0"/>
              <a:t> </a:t>
            </a:r>
            <a:r>
              <a:rPr lang="es-CL" sz="1600" kern="0" dirty="0" err="1"/>
              <a:t>the</a:t>
            </a:r>
            <a:r>
              <a:rPr lang="es-CL" sz="1600" kern="0" dirty="0"/>
              <a:t> </a:t>
            </a:r>
            <a:r>
              <a:rPr lang="es-CL" sz="1600" kern="0" dirty="0" err="1"/>
              <a:t>following</a:t>
            </a:r>
            <a:r>
              <a:rPr lang="es-CL" sz="1600" kern="0" dirty="0"/>
              <a:t> </a:t>
            </a:r>
            <a:r>
              <a:rPr lang="es-CL" sz="1600" kern="0" dirty="0" err="1"/>
              <a:t>three</a:t>
            </a:r>
            <a:r>
              <a:rPr lang="es-CL" sz="1600" kern="0" dirty="0"/>
              <a:t> </a:t>
            </a:r>
            <a:r>
              <a:rPr lang="es-CL" sz="1600" kern="0" dirty="0" err="1"/>
              <a:t>clusters</a:t>
            </a:r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5F3A6F-4BE0-4B59-9B81-DEE7DB40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47" y="2429964"/>
            <a:ext cx="5644423" cy="3696045"/>
          </a:xfrm>
          <a:prstGeom prst="rect">
            <a:avLst/>
          </a:prstGeom>
        </p:spPr>
      </p:pic>
      <p:sp>
        <p:nvSpPr>
          <p:cNvPr id="10" name="Rectángulo: esquinas redondeadas 4">
            <a:extLst>
              <a:ext uri="{FF2B5EF4-FFF2-40B4-BE49-F238E27FC236}">
                <a16:creationId xmlns:a16="http://schemas.microsoft.com/office/drawing/2014/main" id="{AD66BA95-3EA5-4B6B-B519-0F598CA9AAF2}"/>
              </a:ext>
            </a:extLst>
          </p:cNvPr>
          <p:cNvSpPr/>
          <p:nvPr/>
        </p:nvSpPr>
        <p:spPr bwMode="auto">
          <a:xfrm>
            <a:off x="1656769" y="1515395"/>
            <a:ext cx="5173026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600" kern="0" dirty="0" err="1"/>
              <a:t>Now</a:t>
            </a:r>
            <a:r>
              <a:rPr lang="es-CL" sz="1600" kern="0" dirty="0"/>
              <a:t>, for </a:t>
            </a:r>
            <a:r>
              <a:rPr lang="es-CL" sz="1600" kern="0" dirty="0" err="1"/>
              <a:t>the</a:t>
            </a:r>
            <a:r>
              <a:rPr lang="es-CL" sz="1600" kern="0" dirty="0"/>
              <a:t> </a:t>
            </a:r>
            <a:r>
              <a:rPr lang="es-CL" sz="1600" kern="0" dirty="0" err="1"/>
              <a:t>same</a:t>
            </a:r>
            <a:r>
              <a:rPr lang="es-CL" sz="1600" kern="0" dirty="0"/>
              <a:t> case, </a:t>
            </a:r>
            <a:r>
              <a:rPr lang="es-CL" sz="1600" kern="0" dirty="0" err="1"/>
              <a:t>we</a:t>
            </a:r>
            <a:r>
              <a:rPr lang="es-CL" sz="1600" kern="0" dirty="0"/>
              <a:t> </a:t>
            </a:r>
            <a:r>
              <a:rPr lang="es-CL" sz="1600" kern="0" dirty="0" err="1"/>
              <a:t>will</a:t>
            </a:r>
            <a:r>
              <a:rPr lang="es-CL" sz="1600" kern="0" dirty="0"/>
              <a:t> </a:t>
            </a:r>
            <a:r>
              <a:rPr lang="es-CL" sz="1600" kern="0" dirty="0" err="1"/>
              <a:t>start</a:t>
            </a:r>
            <a:r>
              <a:rPr lang="es-CL" sz="1600" kern="0" dirty="0"/>
              <a:t> </a:t>
            </a:r>
            <a:r>
              <a:rPr lang="es-CL" sz="1600" kern="0" dirty="0" err="1"/>
              <a:t>from</a:t>
            </a:r>
            <a:r>
              <a:rPr lang="es-CL" sz="1600" kern="0" dirty="0"/>
              <a:t> 0, </a:t>
            </a:r>
            <a:r>
              <a:rPr lang="es-CL" sz="1600" kern="0" dirty="0" err="1"/>
              <a:t>but</a:t>
            </a:r>
            <a:r>
              <a:rPr lang="es-CL" sz="1600" kern="0" dirty="0"/>
              <a:t> </a:t>
            </a:r>
            <a:r>
              <a:rPr lang="es-CL" sz="1600" kern="0" dirty="0" err="1"/>
              <a:t>selecting</a:t>
            </a:r>
            <a:r>
              <a:rPr lang="es-CL" sz="1600" kern="0" dirty="0"/>
              <a:t> </a:t>
            </a:r>
            <a:r>
              <a:rPr lang="es-CL" sz="1600" kern="0" dirty="0" err="1"/>
              <a:t>bad</a:t>
            </a:r>
            <a:r>
              <a:rPr lang="es-CL" sz="1600" kern="0" dirty="0"/>
              <a:t> </a:t>
            </a:r>
            <a:r>
              <a:rPr lang="es-CL" sz="1600" kern="0" dirty="0" err="1"/>
              <a:t>random</a:t>
            </a:r>
            <a:r>
              <a:rPr lang="es-CL" sz="1600" kern="0" dirty="0"/>
              <a:t> </a:t>
            </a:r>
            <a:r>
              <a:rPr lang="es-CL" sz="1600" kern="0" dirty="0" err="1"/>
              <a:t>initial</a:t>
            </a:r>
            <a:r>
              <a:rPr lang="es-CL" sz="1600" kern="0" dirty="0"/>
              <a:t> </a:t>
            </a:r>
            <a:r>
              <a:rPr lang="es-CL" sz="1600" kern="0" dirty="0" err="1"/>
              <a:t>centroids</a:t>
            </a:r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CF72C5-9E3D-40A2-B755-1D906D4AD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2" y="2630955"/>
            <a:ext cx="8020131" cy="32940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432644F-D1E3-4A75-9056-A60EA73D5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85" y="2476233"/>
            <a:ext cx="8589829" cy="354204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A62BF6D-DCDE-4091-AACC-381BF6C8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75" y="2386328"/>
            <a:ext cx="8796448" cy="36237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50FE38D-E84E-4051-8235-79C6FA2F72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75" y="2435582"/>
            <a:ext cx="8459744" cy="36233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0B0ED8E-D6A5-405F-A10A-AAF534187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481" y="2386328"/>
            <a:ext cx="7703979" cy="392475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C004C54-C901-4015-BE1A-18E250862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36" y="1328273"/>
            <a:ext cx="8415175" cy="47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90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Selecting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the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number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of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clusters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in K-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Means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504BAD-96C9-4249-AD31-E56743F1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60" y="2995806"/>
            <a:ext cx="7620000" cy="1234196"/>
          </a:xfrm>
          <a:prstGeom prst="rect">
            <a:avLst/>
          </a:prstGeom>
        </p:spPr>
      </p:pic>
      <p:sp>
        <p:nvSpPr>
          <p:cNvPr id="8" name="Rectángulo: esquinas redondeadas 4">
            <a:extLst>
              <a:ext uri="{FF2B5EF4-FFF2-40B4-BE49-F238E27FC236}">
                <a16:creationId xmlns:a16="http://schemas.microsoft.com/office/drawing/2014/main" id="{F0B0617D-A237-444E-8FCC-3FEBA32910B3}"/>
              </a:ext>
            </a:extLst>
          </p:cNvPr>
          <p:cNvSpPr/>
          <p:nvPr/>
        </p:nvSpPr>
        <p:spPr bwMode="auto">
          <a:xfrm>
            <a:off x="544880" y="1899937"/>
            <a:ext cx="6800950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For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previous</a:t>
            </a:r>
            <a:r>
              <a:rPr lang="es-CL" sz="1400" kern="0" dirty="0"/>
              <a:t> </a:t>
            </a:r>
            <a:r>
              <a:rPr lang="es-CL" sz="1400" kern="0" dirty="0" err="1"/>
              <a:t>example</a:t>
            </a:r>
            <a:r>
              <a:rPr lang="es-CL" sz="1400" kern="0" dirty="0"/>
              <a:t> </a:t>
            </a:r>
            <a:r>
              <a:rPr lang="es-CL" sz="1400" kern="0" dirty="0" err="1"/>
              <a:t>we</a:t>
            </a:r>
            <a:r>
              <a:rPr lang="es-CL" sz="1400" kern="0" dirty="0"/>
              <a:t> </a:t>
            </a:r>
            <a:r>
              <a:rPr lang="es-CL" sz="1400" kern="0" dirty="0" err="1"/>
              <a:t>had</a:t>
            </a:r>
            <a:r>
              <a:rPr lang="es-CL" sz="1400" kern="0" dirty="0"/>
              <a:t> </a:t>
            </a:r>
            <a:r>
              <a:rPr lang="es-CL" sz="1400" kern="0" dirty="0" err="1"/>
              <a:t>something</a:t>
            </a:r>
            <a:r>
              <a:rPr lang="es-CL" sz="1400" kern="0" dirty="0"/>
              <a:t> </a:t>
            </a:r>
            <a:r>
              <a:rPr lang="es-CL" sz="1400" kern="0" dirty="0" err="1"/>
              <a:t>that</a:t>
            </a:r>
            <a:r>
              <a:rPr lang="es-CL" sz="1400" kern="0" dirty="0"/>
              <a:t> </a:t>
            </a:r>
            <a:r>
              <a:rPr lang="es-CL" sz="1400" kern="0" dirty="0" err="1"/>
              <a:t>could</a:t>
            </a:r>
            <a:r>
              <a:rPr lang="es-CL" sz="1400" kern="0" dirty="0"/>
              <a:t> be </a:t>
            </a:r>
            <a:r>
              <a:rPr lang="es-CL" sz="1400" kern="0" dirty="0" err="1"/>
              <a:t>defined</a:t>
            </a:r>
            <a:r>
              <a:rPr lang="es-CL" sz="1400" kern="0" dirty="0"/>
              <a:t> as </a:t>
            </a:r>
            <a:r>
              <a:rPr lang="es-CL" sz="1400" kern="0" dirty="0" err="1"/>
              <a:t>follows</a:t>
            </a:r>
            <a:r>
              <a:rPr lang="es-CL" sz="1400" kern="0" dirty="0"/>
              <a:t>:</a:t>
            </a:r>
            <a:endParaRPr lang="en-US" sz="1400" kern="0" dirty="0"/>
          </a:p>
        </p:txBody>
      </p:sp>
      <p:sp>
        <p:nvSpPr>
          <p:cNvPr id="9" name="Rectángulo: esquinas redondeadas 4">
            <a:extLst>
              <a:ext uri="{FF2B5EF4-FFF2-40B4-BE49-F238E27FC236}">
                <a16:creationId xmlns:a16="http://schemas.microsoft.com/office/drawing/2014/main" id="{39A8B726-B9B9-4FC5-8905-401666AF658D}"/>
              </a:ext>
            </a:extLst>
          </p:cNvPr>
          <p:cNvSpPr/>
          <p:nvPr/>
        </p:nvSpPr>
        <p:spPr bwMode="auto">
          <a:xfrm>
            <a:off x="517360" y="4724399"/>
            <a:ext cx="3542249" cy="83680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WCSS: </a:t>
            </a:r>
            <a:r>
              <a:rPr lang="es-CL" sz="1400" kern="0" dirty="0" err="1"/>
              <a:t>Within</a:t>
            </a:r>
            <a:r>
              <a:rPr lang="es-CL" sz="1400" kern="0" dirty="0"/>
              <a:t> </a:t>
            </a:r>
            <a:r>
              <a:rPr lang="es-CL" sz="1400" kern="0" dirty="0" err="1"/>
              <a:t>Cluster</a:t>
            </a:r>
            <a:r>
              <a:rPr lang="es-CL" sz="1400" kern="0" dirty="0"/>
              <a:t> Sum </a:t>
            </a:r>
            <a:r>
              <a:rPr lang="es-CL" sz="1400" kern="0" dirty="0" err="1"/>
              <a:t>of</a:t>
            </a:r>
            <a:r>
              <a:rPr lang="es-CL" sz="1400" kern="0" dirty="0"/>
              <a:t> </a:t>
            </a:r>
            <a:r>
              <a:rPr lang="es-CL" sz="1400" kern="0" dirty="0" err="1"/>
              <a:t>Squares</a:t>
            </a:r>
            <a:endParaRPr lang="es-CL" sz="1400" kern="0" dirty="0"/>
          </a:p>
          <a:p>
            <a:pPr algn="just"/>
            <a:r>
              <a:rPr lang="es-CL" sz="1400" kern="0" dirty="0"/>
              <a:t>P: Point</a:t>
            </a:r>
          </a:p>
          <a:p>
            <a:pPr algn="just"/>
            <a:r>
              <a:rPr lang="es-CL" sz="1400" kern="0" dirty="0"/>
              <a:t>C: </a:t>
            </a:r>
            <a:r>
              <a:rPr lang="es-CL" sz="1400" kern="0" dirty="0" err="1"/>
              <a:t>Cluster</a:t>
            </a:r>
            <a:endParaRPr lang="en-US" sz="1400" kern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7789B1-E59D-4D4A-84E8-F5A808F1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87775"/>
            <a:ext cx="8245639" cy="49785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AEBBD2-94ED-42A9-8A7E-5580C798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62" y="1342103"/>
            <a:ext cx="8411510" cy="49242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859C2FF-7730-4570-AE7C-E12875C5B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44" y="1447800"/>
            <a:ext cx="8626150" cy="4724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9DFF526-2AEA-403F-9F1F-E74F0A713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22" y="1237134"/>
            <a:ext cx="8522471" cy="4935066"/>
          </a:xfrm>
          <a:prstGeom prst="rect">
            <a:avLst/>
          </a:prstGeom>
        </p:spPr>
      </p:pic>
      <p:sp>
        <p:nvSpPr>
          <p:cNvPr id="15" name="Rectángulo: esquinas redondeadas 4">
            <a:extLst>
              <a:ext uri="{FF2B5EF4-FFF2-40B4-BE49-F238E27FC236}">
                <a16:creationId xmlns:a16="http://schemas.microsoft.com/office/drawing/2014/main" id="{3EB4E0CF-9458-4F06-9E29-216709BEFF41}"/>
              </a:ext>
            </a:extLst>
          </p:cNvPr>
          <p:cNvSpPr/>
          <p:nvPr/>
        </p:nvSpPr>
        <p:spPr bwMode="auto">
          <a:xfrm>
            <a:off x="3505200" y="3103195"/>
            <a:ext cx="2924938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600" kern="0" dirty="0"/>
              <a:t>Solution: The Elbow Method</a:t>
            </a:r>
          </a:p>
          <a:p>
            <a:pPr algn="just"/>
            <a:endParaRPr lang="en-US" sz="1400" kern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3D0D37F-C5A0-4BD9-815D-925F10718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05" y="1229271"/>
            <a:ext cx="7931538" cy="5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46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Means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DDD6D1-5B8E-44F5-B866-3A78D933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3" y="1611366"/>
            <a:ext cx="4105275" cy="19621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D28521-B761-4AF9-8BFA-4A5E1F45E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39" y="1341438"/>
            <a:ext cx="4328786" cy="2514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A550EDB-282E-43DF-9361-FA7ED101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3" y="3904564"/>
            <a:ext cx="6848475" cy="23717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E5D3384-1340-4A74-92CA-687980EEE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721" y="2090335"/>
            <a:ext cx="5220889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2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alueserve Common Layout">
  <a:themeElements>
    <a:clrScheme name="Evalueserve New Theme">
      <a:dk1>
        <a:srgbClr val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16D2F853-B6A7-41A7-A66D-EDC45D59D9A1}"/>
    </a:ext>
  </a:extLst>
</a:theme>
</file>

<file path=ppt/theme/theme2.xml><?xml version="1.0" encoding="utf-8"?>
<a:theme xmlns:a="http://schemas.openxmlformats.org/drawingml/2006/main" name="Evalueserve Pink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95F03569-6932-431F-A78E-9F755726E304}"/>
    </a:ext>
  </a:extLst>
</a:theme>
</file>

<file path=ppt/theme/theme3.xml><?xml version="1.0" encoding="utf-8"?>
<a:theme xmlns:a="http://schemas.openxmlformats.org/drawingml/2006/main" name="Evalueserve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8915B2CC-3F9C-4D74-AAC3-2B584A303086}"/>
    </a:ext>
  </a:extLst>
</a:theme>
</file>

<file path=ppt/theme/theme4.xml><?xml version="1.0" encoding="utf-8"?>
<a:theme xmlns:a="http://schemas.openxmlformats.org/drawingml/2006/main" name="Evalueserve Dark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1EF3E39D-FC65-4436-9B55-05D49828E21E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Evalueserve PowerPoint Template</Template>
  <TotalTime>8968</TotalTime>
  <Words>714</Words>
  <Application>Microsoft Office PowerPoint</Application>
  <PresentationFormat>Presentación en pantalla (4:3)</PresentationFormat>
  <Paragraphs>163</Paragraphs>
  <Slides>24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Arial</vt:lpstr>
      <vt:lpstr>Calibri</vt:lpstr>
      <vt:lpstr>Segoe UI</vt:lpstr>
      <vt:lpstr>Verdana</vt:lpstr>
      <vt:lpstr>Evalueserve Common Layout</vt:lpstr>
      <vt:lpstr>Evalueserve Pink Theme</vt:lpstr>
      <vt:lpstr>Evalueserve Purple Theme</vt:lpstr>
      <vt:lpstr>Evalueserve Dark Purple Theme</vt:lpstr>
      <vt:lpstr>think-cell Slide</vt:lpstr>
      <vt:lpstr>Machine Learning A-Z™: Hands-On Python &amp; R In Data Science</vt:lpstr>
      <vt:lpstr>Contents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Hierarchical Clustering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Profitability</dc:title>
  <dc:creator>Erick</dc:creator>
  <cp:lastModifiedBy>Juan Carlos Urrutia Jimenez</cp:lastModifiedBy>
  <cp:revision>239</cp:revision>
  <dcterms:created xsi:type="dcterms:W3CDTF">2015-08-27T23:57:25Z</dcterms:created>
  <dcterms:modified xsi:type="dcterms:W3CDTF">2019-06-28T08:29:57Z</dcterms:modified>
</cp:coreProperties>
</file>